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73" r:id="rId1"/>
    <p:sldMasterId id="2147483786" r:id="rId2"/>
  </p:sldMasterIdLst>
  <p:notesMasterIdLst>
    <p:notesMasterId r:id="rId11"/>
  </p:notesMasterIdLst>
  <p:handoutMasterIdLst>
    <p:handoutMasterId r:id="rId12"/>
  </p:handoutMasterIdLst>
  <p:sldIdLst>
    <p:sldId id="274" r:id="rId3"/>
    <p:sldId id="312" r:id="rId4"/>
    <p:sldId id="307" r:id="rId5"/>
    <p:sldId id="308" r:id="rId6"/>
    <p:sldId id="311" r:id="rId7"/>
    <p:sldId id="309" r:id="rId8"/>
    <p:sldId id="310" r:id="rId9"/>
    <p:sldId id="282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3995"/>
    <a:srgbClr val="99CC00"/>
    <a:srgbClr val="6699CC"/>
    <a:srgbClr val="660000"/>
    <a:srgbClr val="9081BC"/>
    <a:srgbClr val="CC9A1F"/>
    <a:srgbClr val="003366"/>
    <a:srgbClr val="3F5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6" autoAdjust="0"/>
    <p:restoredTop sz="91457" autoAdjust="0"/>
  </p:normalViewPr>
  <p:slideViewPr>
    <p:cSldViewPr>
      <p:cViewPr varScale="1">
        <p:scale>
          <a:sx n="83" d="100"/>
          <a:sy n="83" d="100"/>
        </p:scale>
        <p:origin x="59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2694" y="-33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>
            <a:spLocks noChangeArrowheads="1"/>
          </p:cNvSpPr>
          <p:nvPr/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83" tIns="0" rIns="19083" bIns="0" anchor="b"/>
          <a:lstStyle/>
          <a:p>
            <a:pPr algn="r" defTabSz="955675">
              <a:lnSpc>
                <a:spcPct val="89000"/>
              </a:lnSpc>
              <a:spcBef>
                <a:spcPct val="40000"/>
              </a:spcBef>
            </a:pPr>
            <a:r>
              <a:rPr lang="en-US" sz="900" dirty="0"/>
              <a:t>© 2012 Carnegie Mellon University</a:t>
            </a:r>
          </a:p>
          <a:p>
            <a:pPr defTabSz="955675">
              <a:lnSpc>
                <a:spcPct val="89000"/>
              </a:lnSpc>
              <a:spcBef>
                <a:spcPct val="40000"/>
              </a:spcBef>
            </a:pPr>
            <a:r>
              <a:rPr lang="en-US" sz="800" i="1" dirty="0">
                <a:latin typeface="Times New Roman" pitchFamily="18" charset="0"/>
              </a:rPr>
              <a:t>  </a:t>
            </a:r>
          </a:p>
        </p:txBody>
      </p:sp>
      <p:sp>
        <p:nvSpPr>
          <p:cNvPr id="18435" name="Rectangle 12"/>
          <p:cNvSpPr>
            <a:spLocks noChangeArrowheads="1"/>
          </p:cNvSpPr>
          <p:nvPr/>
        </p:nvSpPr>
        <p:spPr bwMode="auto">
          <a:xfrm>
            <a:off x="6518275" y="8874125"/>
            <a:ext cx="3381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2" tIns="44525" rIns="89052" bIns="44525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216C5B86-5EDA-48A6-A844-0D82CA8BE164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18436" name="Line 15"/>
          <p:cNvSpPr>
            <a:spLocks noChangeShapeType="1"/>
          </p:cNvSpPr>
          <p:nvPr/>
        </p:nvSpPr>
        <p:spPr bwMode="auto">
          <a:xfrm flipH="1">
            <a:off x="231775" y="8758238"/>
            <a:ext cx="65468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25" tIns="44913" rIns="89825" bIns="44913" anchor="ctr">
            <a:spAutoFit/>
          </a:bodyPr>
          <a:lstStyle/>
          <a:p>
            <a:endParaRPr lang="en-US" dirty="0"/>
          </a:p>
        </p:txBody>
      </p:sp>
      <p:pic>
        <p:nvPicPr>
          <p:cNvPr id="18437" name="Picture 16" descr="SEI_CMU_1Line_Bl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5075"/>
            <a:ext cx="37687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505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6425"/>
            <a:ext cx="51435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3" tIns="0" rIns="19083" bIns="0" numCol="1" anchor="b" anchorCtr="0" compatLnSpc="1">
            <a:prstTxWarp prst="textNoShape">
              <a:avLst/>
            </a:prstTxWarp>
          </a:bodyPr>
          <a:lstStyle>
            <a:lvl1pPr algn="r" defTabSz="957519">
              <a:lnSpc>
                <a:spcPct val="89000"/>
              </a:lnSpc>
              <a:spcBef>
                <a:spcPct val="40000"/>
              </a:spcBef>
              <a:defRPr sz="900" i="1">
                <a:latin typeface="Times New Roman" pitchFamily="18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© 2007 Carnegie Mellon University</a:t>
            </a:r>
          </a:p>
          <a:p>
            <a:pPr>
              <a:defRPr/>
            </a:pPr>
            <a:r>
              <a:rPr lang="en-US" dirty="0"/>
              <a:t>  </a:t>
            </a:r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6518275" y="8874125"/>
            <a:ext cx="3381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2" tIns="44525" rIns="89052" bIns="44525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513CB05A-51DD-49CD-8B63-C5A5A781E8FB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3" tIns="0" rIns="19083" bIns="0" numCol="1" anchor="t" anchorCtr="0" compatLnSpc="1">
            <a:prstTxWarp prst="textNoShape">
              <a:avLst/>
            </a:prstTxWarp>
          </a:bodyPr>
          <a:lstStyle>
            <a:lvl1pPr defTabSz="957519" eaLnBrk="0" hangingPunct="0">
              <a:spcBef>
                <a:spcPct val="0"/>
              </a:spcBef>
              <a:defRPr b="1"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300038"/>
            <a:ext cx="27336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3" tIns="0" rIns="19083" bIns="0" numCol="1" anchor="t" anchorCtr="0" compatLnSpc="1">
            <a:prstTxWarp prst="textNoShape">
              <a:avLst/>
            </a:prstTxWarp>
          </a:bodyPr>
          <a:lstStyle>
            <a:lvl1pPr algn="r" defTabSz="957519" eaLnBrk="0" hangingPunct="0">
              <a:spcBef>
                <a:spcPct val="0"/>
              </a:spcBef>
              <a:defRPr>
                <a:ea typeface="ＭＳ Ｐゴシック" pitchFamily="1" charset="-128"/>
              </a:defRPr>
            </a:lvl1pPr>
          </a:lstStyle>
          <a:p>
            <a:pPr>
              <a:defRPr/>
            </a:pPr>
            <a:fld id="{3FDBD37B-FEC4-4DDB-BC4B-0B0D41446D3D}" type="datetime1">
              <a:rPr lang="en-US"/>
              <a:pPr>
                <a:defRPr/>
              </a:pPr>
              <a:t>9/5/2018</a:t>
            </a:fld>
            <a:endParaRPr lang="en-US" dirty="0"/>
          </a:p>
        </p:txBody>
      </p:sp>
      <p:sp>
        <p:nvSpPr>
          <p:cNvPr id="10248" name="Line 17"/>
          <p:cNvSpPr>
            <a:spLocks noChangeShapeType="1"/>
          </p:cNvSpPr>
          <p:nvPr/>
        </p:nvSpPr>
        <p:spPr bwMode="auto">
          <a:xfrm flipH="1">
            <a:off x="231775" y="8758238"/>
            <a:ext cx="65468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25" tIns="44913" rIns="89825" bIns="44913" anchor="ctr">
            <a:spAutoFit/>
          </a:bodyPr>
          <a:lstStyle/>
          <a:p>
            <a:endParaRPr lang="en-US" dirty="0"/>
          </a:p>
        </p:txBody>
      </p:sp>
      <p:pic>
        <p:nvPicPr>
          <p:cNvPr id="10249" name="Picture 18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5075"/>
            <a:ext cx="37687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93851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Char char="•"/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1126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Conclusion</a:t>
            </a:r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431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1229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Conclusion</a:t>
            </a:r>
          </a:p>
        </p:txBody>
      </p:sp>
      <p:sp>
        <p:nvSpPr>
          <p:cNvPr id="122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706438"/>
            <a:ext cx="4624388" cy="3468687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12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1331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Conclusion</a:t>
            </a:r>
          </a:p>
        </p:txBody>
      </p:sp>
      <p:sp>
        <p:nvSpPr>
          <p:cNvPr id="13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79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3498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1433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Conclusion</a:t>
            </a:r>
          </a:p>
        </p:txBody>
      </p:sp>
      <p:sp>
        <p:nvSpPr>
          <p:cNvPr id="143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79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50294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1536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Conclusion</a:t>
            </a: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706438"/>
            <a:ext cx="4624388" cy="3468687"/>
          </a:xfrm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4470400"/>
            <a:ext cx="4713288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8297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1638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Conclusion</a:t>
            </a:r>
          </a:p>
        </p:txBody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9824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1741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 smtClean="0"/>
              <a:t>Conclusion</a:t>
            </a: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8013"/>
            <a:ext cx="5140325" cy="4179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0474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17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2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43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50571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019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9364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560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71428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089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8240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8795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021090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486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468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1845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3424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86982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854724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568189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8793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636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02669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3023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6026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6213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192298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73713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99200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Conclusion	©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147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71" r:id="rId13"/>
    <p:sldLayoutId id="2147483772" r:id="rId14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235458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dirty="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91356" y="2450785"/>
            <a:ext cx="2414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Conclusion</a:t>
            </a:r>
            <a:endParaRPr lang="en-US" sz="3200" b="1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168963" y="3035560"/>
            <a:ext cx="4049525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Course Summary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5025" cy="4648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en-US" sz="1800" dirty="0" smtClean="0"/>
              <a:t>The PSP and TSP are disciplined methods that individuals and teams can use to produce products and services.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You have observed how the PSP and TSP enables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individuals to practice disciplined methods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teams to apply disciplined methods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managers to ensure that teams do disciplined work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If your teams use the PSP and TSP, they will be rewarded with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making commitments that they can keep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quality results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the satisfaction of belonging to a </a:t>
            </a:r>
            <a:br>
              <a:rPr lang="en-US" sz="1800" dirty="0" smtClean="0"/>
            </a:br>
            <a:r>
              <a:rPr lang="en-US" sz="1800" dirty="0" smtClean="0"/>
              <a:t>successful team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To a large degree, the team’s success </a:t>
            </a:r>
            <a:br>
              <a:rPr lang="en-US" sz="1800" dirty="0" smtClean="0"/>
            </a:br>
            <a:r>
              <a:rPr lang="en-US" sz="1800" dirty="0" smtClean="0"/>
              <a:t>depends on you!</a:t>
            </a:r>
          </a:p>
        </p:txBody>
      </p:sp>
      <p:pic>
        <p:nvPicPr>
          <p:cNvPr id="1026" name="Picture 2" descr="C:\Users\mkasunic\Desktop\iStock_00001704957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49371"/>
            <a:ext cx="3042404" cy="288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Resources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5025" cy="4648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1800" dirty="0" smtClean="0"/>
              <a:t>Books by Watts Humphrey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TSP: Leading a Development Team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TSP: Coaching Development Teams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PSP: A Self-Improvement Process for Software Engineers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Managing Technical People: Innovation, Teamwork, and the Software Process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Book by Watts Humphrey and James Over</a:t>
            </a:r>
          </a:p>
          <a:p>
            <a:pPr lvl="1" eaLnBrk="1" hangingPunct="1">
              <a:lnSpc>
                <a:spcPct val="90000"/>
              </a:lnSpc>
              <a:buSzPct val="150000"/>
              <a:buFont typeface="Arial" pitchFamily="34" charset="0"/>
              <a:buChar char="•"/>
              <a:defRPr/>
            </a:pPr>
            <a:r>
              <a:rPr lang="en-US" sz="1800" dirty="0" smtClean="0"/>
              <a:t>Leadership, Teamwork, and Trust:  Building a Competitive Software Capability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1800" dirty="0" smtClean="0"/>
              <a:t>Web Sites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www.sei.cmu.edu/TSP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www.sei.cmu.edu/TSPSymposium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Suggested Reading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sz="1800" dirty="0" smtClean="0"/>
              <a:t>Austin, Robert D. </a:t>
            </a:r>
            <a:r>
              <a:rPr lang="en-US" sz="1800" i="1" dirty="0" smtClean="0"/>
              <a:t>Measuring and Managing Performance in Organizations, </a:t>
            </a:r>
            <a:r>
              <a:rPr lang="en-US" sz="1800" dirty="0" smtClean="0"/>
              <a:t>1996.</a:t>
            </a:r>
          </a:p>
          <a:p>
            <a:pPr marL="0" indent="0" eaLnBrk="1" hangingPunct="1"/>
            <a:r>
              <a:rPr lang="en-US" sz="1800" dirty="0" smtClean="0"/>
              <a:t>Brooks, Fred. </a:t>
            </a:r>
            <a:r>
              <a:rPr lang="en-US" sz="1800" i="1" dirty="0" smtClean="0"/>
              <a:t>The Mythical Man-Month.</a:t>
            </a:r>
            <a:r>
              <a:rPr lang="en-US" sz="1800" dirty="0" smtClean="0"/>
              <a:t> 1995.</a:t>
            </a:r>
          </a:p>
          <a:p>
            <a:pPr marL="0" indent="0" eaLnBrk="1" hangingPunct="1"/>
            <a:r>
              <a:rPr lang="en-US" sz="1800" dirty="0" smtClean="0"/>
              <a:t>DeMarco, Tom and Timothy Lister.  </a:t>
            </a:r>
            <a:r>
              <a:rPr lang="en-US" sz="1800" i="1" dirty="0" smtClean="0"/>
              <a:t>Peopleware, Productive Projects and Teams,</a:t>
            </a:r>
            <a:r>
              <a:rPr lang="en-US" sz="1800" dirty="0" smtClean="0"/>
              <a:t> 1987.</a:t>
            </a:r>
          </a:p>
          <a:p>
            <a:pPr marL="0" indent="0" eaLnBrk="1" hangingPunct="1"/>
            <a:r>
              <a:rPr lang="en-US" sz="1800" dirty="0" smtClean="0"/>
              <a:t>Dyer, jean L. Team Research and Team Training, A State-of-the-Art review.</a:t>
            </a:r>
            <a:r>
              <a:rPr lang="en-US" sz="1800" i="1" dirty="0" smtClean="0"/>
              <a:t> Human Factors Review </a:t>
            </a:r>
            <a:r>
              <a:rPr lang="en-US" sz="1800" dirty="0" smtClean="0"/>
              <a:t>1984.</a:t>
            </a:r>
          </a:p>
          <a:p>
            <a:pPr marL="0" indent="0" eaLnBrk="1" hangingPunct="1"/>
            <a:r>
              <a:rPr lang="en-US" sz="1800" dirty="0" smtClean="0"/>
              <a:t>Drucker, Peter F.  </a:t>
            </a:r>
            <a:r>
              <a:rPr lang="en-US" sz="1800" i="1" dirty="0" smtClean="0"/>
              <a:t>Management Challenges for the 21</a:t>
            </a:r>
            <a:r>
              <a:rPr lang="en-US" sz="1800" i="1" baseline="30000" dirty="0" smtClean="0"/>
              <a:t>st</a:t>
            </a:r>
            <a:r>
              <a:rPr lang="en-US" sz="1800" i="1" dirty="0" smtClean="0"/>
              <a:t> Century,</a:t>
            </a:r>
            <a:r>
              <a:rPr lang="en-US" sz="1800" dirty="0" smtClean="0"/>
              <a:t> 1999.</a:t>
            </a:r>
          </a:p>
          <a:p>
            <a:pPr marL="0" indent="0" eaLnBrk="1" hangingPunct="1"/>
            <a:r>
              <a:rPr lang="en-US" sz="1800" dirty="0" smtClean="0"/>
              <a:t>MacMillian, Pat. </a:t>
            </a:r>
            <a:r>
              <a:rPr lang="en-US" sz="1800" i="1" dirty="0" smtClean="0"/>
              <a:t> The Performance Factor, </a:t>
            </a:r>
            <a:r>
              <a:rPr lang="en-US" sz="1800" dirty="0" smtClean="0"/>
              <a:t>2001.</a:t>
            </a:r>
          </a:p>
          <a:p>
            <a:pPr marL="0" indent="0" eaLnBrk="1" hangingPunct="1"/>
            <a:r>
              <a:rPr lang="en-US" sz="1800" dirty="0" smtClean="0"/>
              <a:t>Maslow, Abraham.  </a:t>
            </a:r>
            <a:r>
              <a:rPr lang="en-US" sz="1800" i="1" dirty="0" smtClean="0"/>
              <a:t>Motivation and Personality</a:t>
            </a:r>
            <a:r>
              <a:rPr lang="en-US" sz="1800" dirty="0" smtClean="0"/>
              <a:t>, 1954.</a:t>
            </a:r>
          </a:p>
          <a:p>
            <a:pPr marL="0" indent="0" eaLnBrk="1" hangingPunct="1"/>
            <a:r>
              <a:rPr lang="en-US" sz="1800" dirty="0" smtClean="0"/>
              <a:t>Morgan, Ben B., Jr.  Eduardo Salas, and Albert S. Glickman.  An Analysis of Team Evolution and Maturity. J</a:t>
            </a:r>
            <a:r>
              <a:rPr lang="en-US" sz="1800" i="1" dirty="0" smtClean="0"/>
              <a:t>ournal of General Psychology.</a:t>
            </a:r>
            <a:r>
              <a:rPr lang="en-US" sz="1800" dirty="0" smtClean="0"/>
              <a:t> July 1993.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Evaluation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Please fill out the course evaluation forms with your comments and feedback.</a:t>
            </a:r>
          </a:p>
        </p:txBody>
      </p:sp>
      <p:pic>
        <p:nvPicPr>
          <p:cNvPr id="7172" name="Picture 4" descr="C:\Users\mkasunic\Desktop\iStock 10-19\iStock_00001275362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438400"/>
            <a:ext cx="43434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Software Engineering Institute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TSP is a product of the Software Engineering Institute.</a:t>
            </a:r>
          </a:p>
          <a:p>
            <a:pPr marL="0" indent="0" eaLnBrk="1" hangingPunct="1"/>
            <a:endParaRPr lang="en-US" dirty="0" smtClean="0"/>
          </a:p>
          <a:p>
            <a:pPr marL="0" indent="0" eaLnBrk="1" hangingPunct="1"/>
            <a:r>
              <a:rPr lang="en-US" dirty="0" smtClean="0"/>
              <a:t>For more information on TSP, contact the SEI at</a:t>
            </a:r>
          </a:p>
          <a:p>
            <a:pPr lvl="1" eaLnBrk="1" hangingPunct="1">
              <a:buFont typeface="Arial" charset="0"/>
              <a:buNone/>
            </a:pPr>
            <a:r>
              <a:rPr lang="en-US" dirty="0" smtClean="0"/>
              <a:t>tsp@sei.cmu.edu</a:t>
            </a:r>
          </a:p>
        </p:txBody>
      </p:sp>
      <p:pic>
        <p:nvPicPr>
          <p:cNvPr id="8196" name="Picture 4" descr="seiBldg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04"/>
          <a:stretch>
            <a:fillRect/>
          </a:stretch>
        </p:blipFill>
        <p:spPr bwMode="auto">
          <a:xfrm>
            <a:off x="4419600" y="3157538"/>
            <a:ext cx="3733800" cy="300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2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164</TotalTime>
  <Words>356</Words>
  <Application>Microsoft Office PowerPoint</Application>
  <PresentationFormat>On-screen Show (4:3)</PresentationFormat>
  <Paragraphs>62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MS PGothic</vt:lpstr>
      <vt:lpstr>Arial</vt:lpstr>
      <vt:lpstr>Times</vt:lpstr>
      <vt:lpstr>Times New Roman</vt:lpstr>
      <vt:lpstr>1_courseware</vt:lpstr>
      <vt:lpstr>2_courseware</vt:lpstr>
      <vt:lpstr>PowerPoint Presentation</vt:lpstr>
      <vt:lpstr>PowerPoint Presentation</vt:lpstr>
      <vt:lpstr>Course Summary</vt:lpstr>
      <vt:lpstr>Resources</vt:lpstr>
      <vt:lpstr>Suggested Reading</vt:lpstr>
      <vt:lpstr>Evaluation</vt:lpstr>
      <vt:lpstr>Software Engineering Institute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a Development Team  Leading the Team</dc:title>
  <dc:creator>wrt</dc:creator>
  <cp:lastModifiedBy>wrn_loc_adm</cp:lastModifiedBy>
  <cp:revision>33</cp:revision>
  <cp:lastPrinted>2012-07-16T22:29:30Z</cp:lastPrinted>
  <dcterms:created xsi:type="dcterms:W3CDTF">2007-05-16T18:09:34Z</dcterms:created>
  <dcterms:modified xsi:type="dcterms:W3CDTF">2018-09-06T00:15:48Z</dcterms:modified>
</cp:coreProperties>
</file>